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52"/>
  </p:notesMasterIdLst>
  <p:sldIdLst>
    <p:sldId id="257" r:id="rId3"/>
    <p:sldId id="311" r:id="rId4"/>
    <p:sldId id="259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3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4" r:id="rId24"/>
    <p:sldId id="285" r:id="rId25"/>
    <p:sldId id="286" r:id="rId26"/>
    <p:sldId id="274" r:id="rId27"/>
    <p:sldId id="288" r:id="rId28"/>
    <p:sldId id="287" r:id="rId29"/>
    <p:sldId id="290" r:id="rId30"/>
    <p:sldId id="291" r:id="rId31"/>
    <p:sldId id="289" r:id="rId32"/>
    <p:sldId id="292" r:id="rId33"/>
    <p:sldId id="293" r:id="rId34"/>
    <p:sldId id="294" r:id="rId35"/>
    <p:sldId id="295" r:id="rId36"/>
    <p:sldId id="297" r:id="rId37"/>
    <p:sldId id="298" r:id="rId38"/>
    <p:sldId id="299" r:id="rId39"/>
    <p:sldId id="300" r:id="rId40"/>
    <p:sldId id="301" r:id="rId41"/>
    <p:sldId id="303" r:id="rId42"/>
    <p:sldId id="304" r:id="rId43"/>
    <p:sldId id="305" r:id="rId44"/>
    <p:sldId id="308" r:id="rId45"/>
    <p:sldId id="306" r:id="rId46"/>
    <p:sldId id="307" r:id="rId47"/>
    <p:sldId id="302" r:id="rId48"/>
    <p:sldId id="309" r:id="rId49"/>
    <p:sldId id="260" r:id="rId50"/>
    <p:sldId id="261" r:id="rId51"/>
  </p:sldIdLst>
  <p:sldSz cx="9144000" cy="6858000" type="screen4x3"/>
  <p:notesSz cx="6858000" cy="9144000"/>
  <p:embeddedFontLst>
    <p:embeddedFont>
      <p:font typeface="Verdana" panose="020B0604030504040204" pitchFamily="34" charset="0"/>
      <p:regular r:id="rId53"/>
      <p:bold r:id="rId54"/>
      <p:italic r:id="rId55"/>
      <p:boldItalic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Book Antiqua" panose="02040602050305030304" pitchFamily="18" charset="0"/>
      <p:regular r:id="rId61"/>
      <p:bold r:id="rId62"/>
      <p:italic r:id="rId63"/>
      <p:boldItalic r:id="rId64"/>
    </p:embeddedFont>
    <p:embeddedFont>
      <p:font typeface="NikoshBAN" panose="02000000000000000000" pitchFamily="2" charset="0"/>
      <p:regular r:id="rId65"/>
    </p:embeddedFont>
    <p:embeddedFont>
      <p:font typeface="SutonnyMJ" pitchFamily="2" charset="0"/>
      <p:regular r:id="rId66"/>
      <p:bold r:id="rId67"/>
      <p:italic r:id="rId68"/>
      <p:boldItalic r:id="rId69"/>
    </p:embeddedFont>
    <p:embeddedFont>
      <p:font typeface="Tahoma" panose="020B0604030504040204" pitchFamily="34" charset="0"/>
      <p:regular r:id="rId70"/>
      <p:bold r:id="rId71"/>
    </p:embeddedFont>
    <p:embeddedFont>
      <p:font typeface="Garamond" panose="02020404030301010803" pitchFamily="18" charset="0"/>
      <p:regular r:id="rId72"/>
      <p:bold r:id="rId73"/>
      <p:italic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35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3.fntdata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74" Type="http://schemas.openxmlformats.org/officeDocument/2006/relationships/font" Target="fonts/font2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5.fntdata"/><Relationship Id="rId61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font" Target="fonts/font21.fntdata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2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font" Target="fonts/font18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image" Target="../media/image77.jpe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DE5D5-A49D-44A4-9B49-CFA41FF5B3C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9FC24-562E-40D2-BA69-002F782E2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73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Ending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3B743-76B1-42A1-A3FE-368769FCA7C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10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fld id="{35B34630-DE74-4E21-B26F-9383569DF729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8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148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fld id="{8DAEE79E-0AC6-4D63-AE60-4BA9C90410D7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9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903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8EC7E-6A7B-44FA-AC49-6E3C11154D72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17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8EC7E-6A7B-44FA-AC49-6E3C11154D72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57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8EC7E-6A7B-44FA-AC49-6E3C11154D72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03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A2D724B-32AC-4CA4-8F69-0C6303F44CED}" type="slidenum">
              <a:rPr lang="en-US">
                <a:latin typeface="Times New Roman" pitchFamily="18" charset="0"/>
              </a:rPr>
              <a:pPr/>
              <a:t>45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645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8C9F28F-0DE8-4522-B8DE-B2A703FD55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34671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9A2FFF-F78D-4CC9-A8F0-E3B9B1E2F04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>
                <a:latin typeface="SutonnyMJ" pitchFamily="2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111387-ACE0-4B06-98FC-E18D3FAB54C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347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1FC222-9AFA-4F55-B302-E5602E1E9AC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>
                <a:latin typeface="SutonnyMJ" pitchFamily="2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255626-3FBB-4FA4-8B9B-8BFF015A1F1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851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1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9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4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2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B2C5E3-A172-4EAB-93CE-9F0CA463C92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>
                <a:latin typeface="SutonnyMJ" pitchFamily="2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48872-C526-471A-BEED-5ADEAC9EA09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566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16FAE5-94A8-4F30-AFA1-8CBDF245581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>
                <a:latin typeface="SutonnyMJ" pitchFamily="2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253D67-C73C-4279-BDDE-C0DBC8F6B8E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004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86" indent="0">
              <a:buNone/>
              <a:defRPr sz="2000" b="1"/>
            </a:lvl2pPr>
            <a:lvl3pPr marL="913572" indent="0">
              <a:buNone/>
              <a:defRPr sz="1800" b="1"/>
            </a:lvl3pPr>
            <a:lvl4pPr marL="1370357" indent="0">
              <a:buNone/>
              <a:defRPr sz="1600" b="1"/>
            </a:lvl4pPr>
            <a:lvl5pPr marL="1827142" indent="0">
              <a:buNone/>
              <a:defRPr sz="1600" b="1"/>
            </a:lvl5pPr>
            <a:lvl6pPr marL="2283928" indent="0">
              <a:buNone/>
              <a:defRPr sz="1600" b="1"/>
            </a:lvl6pPr>
            <a:lvl7pPr marL="2740715" indent="0">
              <a:buNone/>
              <a:defRPr sz="1600" b="1"/>
            </a:lvl7pPr>
            <a:lvl8pPr marL="3197497" indent="0">
              <a:buNone/>
              <a:defRPr sz="1600" b="1"/>
            </a:lvl8pPr>
            <a:lvl9pPr marL="365428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86" indent="0">
              <a:buNone/>
              <a:defRPr sz="2000" b="1"/>
            </a:lvl2pPr>
            <a:lvl3pPr marL="913572" indent="0">
              <a:buNone/>
              <a:defRPr sz="1800" b="1"/>
            </a:lvl3pPr>
            <a:lvl4pPr marL="1370357" indent="0">
              <a:buNone/>
              <a:defRPr sz="1600" b="1"/>
            </a:lvl4pPr>
            <a:lvl5pPr marL="1827142" indent="0">
              <a:buNone/>
              <a:defRPr sz="1600" b="1"/>
            </a:lvl5pPr>
            <a:lvl6pPr marL="2283928" indent="0">
              <a:buNone/>
              <a:defRPr sz="1600" b="1"/>
            </a:lvl6pPr>
            <a:lvl7pPr marL="2740715" indent="0">
              <a:buNone/>
              <a:defRPr sz="1600" b="1"/>
            </a:lvl7pPr>
            <a:lvl8pPr marL="3197497" indent="0">
              <a:buNone/>
              <a:defRPr sz="1600" b="1"/>
            </a:lvl8pPr>
            <a:lvl9pPr marL="365428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1A8F8-2461-4045-920F-E7C202CA696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>
                <a:latin typeface="SutonnyMJ" pitchFamily="2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F64B76-4095-4883-B5FB-A8B91351B29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442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034B31-7655-41B8-AED8-F5F18211477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>
                <a:latin typeface="SutonnyMJ" pitchFamily="2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C6F757-7E61-4064-9A35-D99307ADD57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675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736E6C-0E48-47FA-B5D2-EDCFFEF936C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>
                <a:latin typeface="SutonnyMJ" pitchFamily="2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88C60A-2183-4AB3-8877-1086B2DEEF5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282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86" indent="0">
              <a:buNone/>
              <a:defRPr sz="1200"/>
            </a:lvl2pPr>
            <a:lvl3pPr marL="913572" indent="0">
              <a:buNone/>
              <a:defRPr sz="1000"/>
            </a:lvl3pPr>
            <a:lvl4pPr marL="1370357" indent="0">
              <a:buNone/>
              <a:defRPr sz="900"/>
            </a:lvl4pPr>
            <a:lvl5pPr marL="1827142" indent="0">
              <a:buNone/>
              <a:defRPr sz="900"/>
            </a:lvl5pPr>
            <a:lvl6pPr marL="2283928" indent="0">
              <a:buNone/>
              <a:defRPr sz="900"/>
            </a:lvl6pPr>
            <a:lvl7pPr marL="2740715" indent="0">
              <a:buNone/>
              <a:defRPr sz="900"/>
            </a:lvl7pPr>
            <a:lvl8pPr marL="3197497" indent="0">
              <a:buNone/>
              <a:defRPr sz="900"/>
            </a:lvl8pPr>
            <a:lvl9pPr marL="365428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F5C69C-D782-4268-8116-C1A18D92DFF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>
                <a:latin typeface="SutonnyMJ" pitchFamily="2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04153C-BC16-46DA-98A9-D79ADEC3465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621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786" indent="0">
              <a:buNone/>
              <a:defRPr sz="2800"/>
            </a:lvl2pPr>
            <a:lvl3pPr marL="913572" indent="0">
              <a:buNone/>
              <a:defRPr sz="2400"/>
            </a:lvl3pPr>
            <a:lvl4pPr marL="1370357" indent="0">
              <a:buNone/>
              <a:defRPr sz="2000"/>
            </a:lvl4pPr>
            <a:lvl5pPr marL="1827142" indent="0">
              <a:buNone/>
              <a:defRPr sz="2000"/>
            </a:lvl5pPr>
            <a:lvl6pPr marL="2283928" indent="0">
              <a:buNone/>
              <a:defRPr sz="2000"/>
            </a:lvl6pPr>
            <a:lvl7pPr marL="2740715" indent="0">
              <a:buNone/>
              <a:defRPr sz="2000"/>
            </a:lvl7pPr>
            <a:lvl8pPr marL="3197497" indent="0">
              <a:buNone/>
              <a:defRPr sz="2000"/>
            </a:lvl8pPr>
            <a:lvl9pPr marL="365428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86" indent="0">
              <a:buNone/>
              <a:defRPr sz="1200"/>
            </a:lvl2pPr>
            <a:lvl3pPr marL="913572" indent="0">
              <a:buNone/>
              <a:defRPr sz="1000"/>
            </a:lvl3pPr>
            <a:lvl4pPr marL="1370357" indent="0">
              <a:buNone/>
              <a:defRPr sz="900"/>
            </a:lvl4pPr>
            <a:lvl5pPr marL="1827142" indent="0">
              <a:buNone/>
              <a:defRPr sz="900"/>
            </a:lvl5pPr>
            <a:lvl6pPr marL="2283928" indent="0">
              <a:buNone/>
              <a:defRPr sz="900"/>
            </a:lvl6pPr>
            <a:lvl7pPr marL="2740715" indent="0">
              <a:buNone/>
              <a:defRPr sz="900"/>
            </a:lvl7pPr>
            <a:lvl8pPr marL="3197497" indent="0">
              <a:buNone/>
              <a:defRPr sz="900"/>
            </a:lvl8pPr>
            <a:lvl9pPr marL="365428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198BEA-A857-45A7-B18D-FE169E671A5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>
                <a:latin typeface="SutonnyMJ" pitchFamily="2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9AFA9A-7F0A-4FBD-B330-E94F4E5B3C0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5676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D83498-EE5F-4088-A334-AAD18C27347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>
                <a:latin typeface="SutonnyMJ" pitchFamily="2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79E8A8-4740-40CE-B280-DCDE8D54705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9335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0DD480-DA2F-4B3F-A396-B053E09A996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utonnyMJ" pitchFamily="2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utonnyMJ" pitchFamily="2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>
                <a:latin typeface="SutonnyMJ" pitchFamily="2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83F66F-C695-4BCB-B4F1-447F75BDD25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utonnyMJ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utonnyMJ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159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6" tIns="45678" rIns="91356" bIns="456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6" tIns="45678" rIns="91356" bIns="456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356" tIns="45678" rIns="91356" bIns="45678" rtlCol="0" anchor="ctr"/>
          <a:lstStyle>
            <a:lvl1pPr algn="l" defTabSz="913572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l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8A435C-D6E2-4356-82FE-0DB27EF2EE5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356" tIns="45678" rIns="91356" bIns="45678" rtlCol="0" anchor="ctr"/>
          <a:lstStyle>
            <a:lvl1pPr algn="ctr" defTabSz="913572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ctr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356" tIns="45678" rIns="91356" bIns="45678" numCol="1" anchor="ctr" anchorCtr="0" compatLnSpc="1">
            <a:prstTxWarp prst="textNoShape">
              <a:avLst/>
            </a:prstTxWarp>
          </a:bodyPr>
          <a:lstStyle>
            <a:lvl1pPr algn="r" defTabSz="912813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2F5700-7663-4818-A2F1-4962BE3B3FF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001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25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321" indent="-228390" algn="l" defTabSz="9135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106" indent="-228390" algn="l" defTabSz="9135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892" indent="-228390" algn="l" defTabSz="9135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677" indent="-228390" algn="l" defTabSz="9135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86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72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57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42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28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15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97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85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7.jpeg"/><Relationship Id="rId5" Type="http://schemas.openxmlformats.org/officeDocument/2006/relationships/image" Target="../media/image78.wmf"/><Relationship Id="rId4" Type="http://schemas.openxmlformats.org/officeDocument/2006/relationships/oleObject" Target="../embeddings/oleObject1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8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52822" y="3047998"/>
            <a:ext cx="4191000" cy="129540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91412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bn-IN" sz="1800" b="1" dirty="0" smtClean="0">
                <a:ln w="11430"/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স্বাগতম</a:t>
            </a:r>
            <a:endParaRPr lang="en-US" sz="1800" b="1" dirty="0">
              <a:ln w="11430"/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4237" y="357475"/>
            <a:ext cx="8534400" cy="14478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পদার্থবিজ্ঞান</a:t>
            </a:r>
            <a:r>
              <a:rPr lang="en-US" sz="36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বিভাগ</a:t>
            </a:r>
            <a:r>
              <a:rPr lang="bn-IN" sz="36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এর পক্ষথেকে </a:t>
            </a:r>
            <a:endParaRPr lang="en-US" sz="36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18" y="-18757"/>
            <a:ext cx="4485182" cy="7162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91" y="-14697"/>
            <a:ext cx="4840318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4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338"/>
            <a:ext cx="891540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18" y="3331788"/>
            <a:ext cx="8382000" cy="220980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90900" y="160338"/>
            <a:ext cx="2362200" cy="83026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লক্ষকর</a:t>
            </a:r>
            <a:endParaRPr lang="en-US" sz="4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1118" y="5561851"/>
            <a:ext cx="3429000" cy="83185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গতি</a:t>
            </a:r>
            <a:r>
              <a:rPr lang="en-US" sz="4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জড়তা</a:t>
            </a:r>
            <a:endParaRPr lang="en-US" sz="4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705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152401"/>
            <a:ext cx="88392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20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" y="533400"/>
            <a:ext cx="8915401" cy="24110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3276600"/>
            <a:ext cx="8686800" cy="21604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69291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cci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113" y="3581400"/>
            <a:ext cx="8613775" cy="2779713"/>
          </a:xfr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58" y="490821"/>
            <a:ext cx="8986283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20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14525" y="6122988"/>
            <a:ext cx="5238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1" t="3714" r="22571" b="3714"/>
          <a:stretch>
            <a:fillRect/>
          </a:stretch>
        </p:blipFill>
        <p:spPr bwMode="auto">
          <a:xfrm>
            <a:off x="2624138" y="4268788"/>
            <a:ext cx="9572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2624138" y="6561138"/>
            <a:ext cx="5757862" cy="0"/>
          </a:xfrm>
          <a:prstGeom prst="line">
            <a:avLst/>
          </a:prstGeom>
          <a:noFill/>
          <a:ln w="5715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887413" y="4419600"/>
            <a:ext cx="1828800" cy="2157413"/>
            <a:chOff x="466725" y="381001"/>
            <a:chExt cx="2047875" cy="2809875"/>
          </a:xfrm>
        </p:grpSpPr>
        <p:pic>
          <p:nvPicPr>
            <p:cNvPr id="51208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725" y="381001"/>
              <a:ext cx="2047875" cy="2809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1209" name="Straight Arrow Connector 10"/>
            <p:cNvCxnSpPr>
              <a:cxnSpLocks noChangeShapeType="1"/>
            </p:cNvCxnSpPr>
            <p:nvPr/>
          </p:nvCxnSpPr>
          <p:spPr bwMode="auto">
            <a:xfrm>
              <a:off x="838200" y="805190"/>
              <a:ext cx="609600" cy="0"/>
            </a:xfrm>
            <a:prstGeom prst="straightConnector1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TextBox 11"/>
            <p:cNvSpPr txBox="1"/>
            <p:nvPr/>
          </p:nvSpPr>
          <p:spPr>
            <a:xfrm>
              <a:off x="1524438" y="542274"/>
              <a:ext cx="433751" cy="5251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kern="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09282" y="201706"/>
            <a:ext cx="8771218" cy="1314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প্রশ্ন</a:t>
            </a:r>
            <a:r>
              <a:rPr lang="bn-IN" sz="400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-২</a:t>
            </a:r>
            <a:r>
              <a:rPr lang="en-US" sz="400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: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বল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?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মাত্রা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একক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লেখ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প্রকারভেদ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ব্যাখ্যা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9" y="1510328"/>
            <a:ext cx="8686801" cy="301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2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0.525 0.00255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0" y="11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7.40741E-7 L 0.53038 0.00255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10" y="11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62400"/>
            <a:ext cx="3794481" cy="25414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361" y="3962400"/>
            <a:ext cx="4605639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13009"/>
            <a:ext cx="8681456" cy="40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56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819400"/>
            <a:ext cx="4270375" cy="33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19400"/>
            <a:ext cx="4116388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58" y="685800"/>
            <a:ext cx="8986283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0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 descr="Solar_sys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19600"/>
            <a:ext cx="3316941" cy="21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419600"/>
            <a:ext cx="32004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4" y="90207"/>
            <a:ext cx="8915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98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17000"/>
            <a:ext cx="4005048" cy="2873188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3416300"/>
            <a:ext cx="4116388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228600"/>
            <a:ext cx="88392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34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457200" y="3352800"/>
            <a:ext cx="3886200" cy="2691606"/>
            <a:chOff x="2286000" y="3429000"/>
            <a:chExt cx="4105835" cy="3124200"/>
          </a:xfrm>
        </p:grpSpPr>
        <p:grpSp>
          <p:nvGrpSpPr>
            <p:cNvPr id="56325" name="Group 7"/>
            <p:cNvGrpSpPr>
              <a:grpSpLocks/>
            </p:cNvGrpSpPr>
            <p:nvPr/>
          </p:nvGrpSpPr>
          <p:grpSpPr bwMode="auto">
            <a:xfrm>
              <a:off x="2286000" y="3429000"/>
              <a:ext cx="4105835" cy="3124200"/>
              <a:chOff x="2286000" y="3429000"/>
              <a:chExt cx="4105835" cy="3124200"/>
            </a:xfrm>
          </p:grpSpPr>
          <p:grpSp>
            <p:nvGrpSpPr>
              <p:cNvPr id="56327" name="Group 4"/>
              <p:cNvGrpSpPr>
                <a:grpSpLocks/>
              </p:cNvGrpSpPr>
              <p:nvPr/>
            </p:nvGrpSpPr>
            <p:grpSpPr bwMode="auto">
              <a:xfrm>
                <a:off x="2286000" y="3429000"/>
                <a:ext cx="4105835" cy="3041359"/>
                <a:chOff x="2286000" y="3429000"/>
                <a:chExt cx="4105835" cy="3041359"/>
              </a:xfrm>
            </p:grpSpPr>
            <p:pic>
              <p:nvPicPr>
                <p:cNvPr id="56329" name="Picture 5" descr="img_atom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6000" y="3429000"/>
                  <a:ext cx="4105835" cy="30413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" name="Rectangle 3"/>
                <p:cNvSpPr/>
                <p:nvPr/>
              </p:nvSpPr>
              <p:spPr>
                <a:xfrm>
                  <a:off x="3657416" y="3429000"/>
                  <a:ext cx="2514263" cy="152158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6" name="Rectangle 5"/>
              <p:cNvSpPr/>
              <p:nvPr/>
            </p:nvSpPr>
            <p:spPr>
              <a:xfrm>
                <a:off x="5446708" y="6018993"/>
                <a:ext cx="837153" cy="53420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4724541" y="6230691"/>
              <a:ext cx="914277" cy="32250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145" y="2740818"/>
            <a:ext cx="4530687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8" y="457200"/>
            <a:ext cx="8915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43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15874" r="18092" b="38670"/>
          <a:stretch/>
        </p:blipFill>
        <p:spPr bwMode="auto">
          <a:xfrm>
            <a:off x="3672352" y="471969"/>
            <a:ext cx="1905480" cy="6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8582"/>
            <a:ext cx="7620000" cy="495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20936247">
            <a:off x="1621731" y="3145624"/>
            <a:ext cx="4288779" cy="2089162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44" b="1" kern="0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844" b="1" kern="0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মোঃহাবিবুর রহমান </a:t>
            </a:r>
            <a:endParaRPr lang="en-US" sz="2844" b="1" kern="0" spc="44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</a:t>
            </a:r>
            <a:r>
              <a:rPr lang="bn-IN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ইনস্ট্রাক্টর (পদার্থবিজ্ঞান) </a:t>
            </a:r>
            <a:endParaRPr lang="en-US" sz="2133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টেকনিক্যাল স্কুল ও কলেজ </a:t>
            </a:r>
            <a:endParaRPr lang="bn-BD" sz="2133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</a:t>
            </a:r>
            <a:r>
              <a:rPr lang="en-US" sz="2133" b="1" kern="0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কিশোরগঞ্জ</a:t>
            </a:r>
            <a:r>
              <a:rPr lang="bn-IN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  </a:t>
            </a:r>
            <a:r>
              <a:rPr lang="bn-BD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16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</a:t>
            </a:r>
            <a:r>
              <a:rPr lang="en-US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0171</a:t>
            </a:r>
            <a:r>
              <a:rPr lang="bn-IN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৫৩৪২৯৩৪ </a:t>
            </a:r>
            <a:endParaRPr lang="en-US" sz="2133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</a:t>
            </a:r>
            <a:endParaRPr lang="en-US" sz="2133" kern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53000" y="3326153"/>
            <a:ext cx="2819401" cy="1699568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bn-BD" sz="2844" b="1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শ্রেণিঃ</a:t>
            </a:r>
            <a:r>
              <a:rPr lang="en-US" sz="2844" b="1" spc="44" dirty="0" err="1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একাদশ</a:t>
            </a:r>
            <a:r>
              <a:rPr lang="en-US" sz="2844" b="1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844" b="1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44" b="1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বিষয়ঃ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পদার্থ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বিজ্ঞান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-১ </a:t>
            </a: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অধ্যায়ঃ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০</a:t>
            </a:r>
            <a:r>
              <a:rPr lang="bn-IN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4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সময়ঃ 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৯০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মিনিট  </a:t>
            </a:r>
          </a:p>
          <a:p>
            <a:pPr>
              <a:defRPr/>
            </a:pPr>
            <a:endParaRPr lang="bn-BD" sz="16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3334" r="6146" b="3055"/>
          <a:stretch/>
        </p:blipFill>
        <p:spPr>
          <a:xfrm rot="19940062">
            <a:off x="1934080" y="4493111"/>
            <a:ext cx="481666" cy="8060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9110132" y="5729850"/>
            <a:ext cx="9122638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bn-IN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কথা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তাকানো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 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283" y="1573554"/>
            <a:ext cx="1524000" cy="17525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পদার্থবিজ্ঞান ১ম পত্র শাহজাহান তপন pdf [Edition 2023] | Physics 1st paper shahjahan  tapan pdf downloa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5982" r="53877" b="6241"/>
          <a:stretch/>
        </p:blipFill>
        <p:spPr bwMode="auto">
          <a:xfrm>
            <a:off x="5781836" y="1791311"/>
            <a:ext cx="1130404" cy="148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471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0">
        <p15:prstTrans prst="pageCurlDouble" invX="1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67"/>
          <a:stretch>
            <a:fillRect/>
          </a:stretch>
        </p:blipFill>
        <p:spPr bwMode="auto">
          <a:xfrm>
            <a:off x="914400" y="3492500"/>
            <a:ext cx="3146425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492500"/>
            <a:ext cx="281940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200"/>
            <a:ext cx="9092992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536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914525" y="5961063"/>
            <a:ext cx="5238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1" t="3714" r="22571" b="3714"/>
          <a:stretch>
            <a:fillRect/>
          </a:stretch>
        </p:blipFill>
        <p:spPr bwMode="auto">
          <a:xfrm>
            <a:off x="2624138" y="4106863"/>
            <a:ext cx="9572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2624138" y="6399213"/>
            <a:ext cx="5757862" cy="0"/>
          </a:xfrm>
          <a:prstGeom prst="line">
            <a:avLst/>
          </a:prstGeom>
          <a:noFill/>
          <a:ln w="5715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887413" y="4257675"/>
            <a:ext cx="1828800" cy="2157413"/>
            <a:chOff x="466725" y="381001"/>
            <a:chExt cx="2047875" cy="2809875"/>
          </a:xfrm>
        </p:grpSpPr>
        <p:pic>
          <p:nvPicPr>
            <p:cNvPr id="62472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725" y="381001"/>
              <a:ext cx="2047875" cy="2809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2473" name="Straight Arrow Connector 10"/>
            <p:cNvCxnSpPr>
              <a:cxnSpLocks noChangeShapeType="1"/>
            </p:cNvCxnSpPr>
            <p:nvPr/>
          </p:nvCxnSpPr>
          <p:spPr bwMode="auto">
            <a:xfrm>
              <a:off x="838200" y="805190"/>
              <a:ext cx="609600" cy="0"/>
            </a:xfrm>
            <a:prstGeom prst="straightConnector1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TextBox 12"/>
            <p:cNvSpPr txBox="1"/>
            <p:nvPr/>
          </p:nvSpPr>
          <p:spPr>
            <a:xfrm>
              <a:off x="1524438" y="542274"/>
              <a:ext cx="433751" cy="5251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kern="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57200" y="215900"/>
            <a:ext cx="82296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4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প্রশ্নঃ নিউটনের গতির প্রথম সূত্রটি বিবৃত কর। </a:t>
            </a:r>
            <a:endParaRPr lang="en-US" sz="4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1114145"/>
            <a:ext cx="8763000" cy="289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38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7.40741E-7 L 0.525 0.00255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0" y="11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7 L 0.53038 0.00255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10" y="11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0" name="Picture 10" descr="unbalanced-force-exampl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9875" y="4114800"/>
            <a:ext cx="6064250" cy="2590800"/>
          </a:xfr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28601"/>
            <a:ext cx="88392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83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9075" y="5381625"/>
            <a:ext cx="8801100" cy="1270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3116" r="5371" b="30260"/>
          <a:stretch>
            <a:fillRect/>
          </a:stretch>
        </p:blipFill>
        <p:spPr bwMode="auto">
          <a:xfrm>
            <a:off x="7145338" y="4824413"/>
            <a:ext cx="1865312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2" y="228600"/>
            <a:ext cx="8696325" cy="372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97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416 L -0.76666 0.00069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33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6" name="Picture 6" descr="cci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4495800"/>
            <a:ext cx="6019800" cy="1746250"/>
          </a:xfrm>
          <a:noFill/>
        </p:spPr>
      </p:pic>
      <p:pic>
        <p:nvPicPr>
          <p:cNvPr id="7" name="Content Placeholder 12" descr="cdf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4424849"/>
            <a:ext cx="2854657" cy="1817201"/>
          </a:xfrm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09600"/>
            <a:ext cx="8763000" cy="32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01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89916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1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19075" y="5954713"/>
            <a:ext cx="8801100" cy="1270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3116" r="5371" b="30260"/>
          <a:stretch>
            <a:fillRect/>
          </a:stretch>
        </p:blipFill>
        <p:spPr bwMode="auto">
          <a:xfrm>
            <a:off x="7145338" y="5397500"/>
            <a:ext cx="1865312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80" y="609600"/>
            <a:ext cx="8974090" cy="38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80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417 L -0.76666 0.000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33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9154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67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9" descr="unbalanced_force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" y="4697329"/>
            <a:ext cx="8456612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14" y="533400"/>
            <a:ext cx="8852159" cy="41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14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59" y="2312896"/>
            <a:ext cx="8500315" cy="31575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6341" y="558570"/>
            <a:ext cx="8534400" cy="1754326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36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লোকটি </a:t>
            </a:r>
            <a:r>
              <a:rPr lang="bn-IN" sz="36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নৌকার উপর</a:t>
            </a:r>
            <a:r>
              <a:rPr lang="bn-BD" sz="36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বল প্রয়োগ</a:t>
            </a:r>
            <a:r>
              <a:rPr lang="bn-IN" sz="36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কর</a:t>
            </a:r>
            <a:r>
              <a:rPr lang="bn-IN" sz="36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ায়</a:t>
            </a:r>
            <a:r>
              <a:rPr lang="bn-BD" sz="36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নৌকাটি </a:t>
            </a:r>
            <a:r>
              <a:rPr lang="bn-IN" sz="36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পিছনে দূরে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সরে যায় আবার নৌকা লোকটির উপর </a:t>
            </a:r>
            <a:r>
              <a:rPr lang="bn-BD" sz="36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প্রতিক্রিয়া বল </a:t>
            </a:r>
            <a:r>
              <a:rPr lang="bn-IN" sz="36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সৃস্টি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করায় লোকটি লাফিয়ে তীরে নামে</a:t>
            </a:r>
            <a:r>
              <a:rPr lang="bn-BD" sz="36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3600" kern="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6660" y="5481362"/>
            <a:ext cx="8534400" cy="646331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36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ক্রিয়া ও প্রতিক্রিয়া বল দুটি ভিন্ন বস্তুর উপর ক্রিয়া করে</a:t>
            </a:r>
            <a:endParaRPr lang="en-US" sz="3600" kern="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081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266700"/>
            <a:ext cx="85344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0" y="685800"/>
            <a:ext cx="4953000" cy="83099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4800" b="1" dirty="0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800" b="1" dirty="0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শিরোনাম</a:t>
            </a:r>
            <a:r>
              <a:rPr lang="en-US" sz="4800" b="1" dirty="0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3581400" y="1676400"/>
            <a:ext cx="51816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7200" b="1" kern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6000" b="1" kern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নিউটনীয় বলবিদ্যা </a:t>
            </a:r>
            <a:r>
              <a:rPr lang="bn-IN" sz="3600" b="1" kern="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" b="1" kern="0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1533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85344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76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2667000" y="3146425"/>
            <a:ext cx="1219200" cy="124777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" name="Oval 1"/>
          <p:cNvSpPr/>
          <p:nvPr/>
        </p:nvSpPr>
        <p:spPr>
          <a:xfrm>
            <a:off x="854075" y="3160713"/>
            <a:ext cx="1203325" cy="12065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সংঘর্ষ</a:t>
            </a:r>
            <a:endParaRPr lang="en-US" sz="2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838200" y="3160713"/>
            <a:ext cx="1219200" cy="12065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4479925"/>
            <a:ext cx="812482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85800" y="5519738"/>
            <a:ext cx="16557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n-IN" altLang="en-US" sz="28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সংঘর্ষের পূর্বে</a:t>
            </a:r>
            <a:endParaRPr lang="en-US" altLang="en-US" sz="280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878638" y="5595938"/>
            <a:ext cx="16557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n-IN" altLang="en-US" sz="28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সংঘর্ষের পরে</a:t>
            </a:r>
            <a:endParaRPr lang="en-US" altLang="en-US" sz="280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2112963" y="3527425"/>
            <a:ext cx="490537" cy="485775"/>
          </a:xfrm>
          <a:prstGeom prst="rightArrow">
            <a:avLst>
              <a:gd name="adj1" fmla="val 26415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457200"/>
            <a:ext cx="838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bn-IN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প্রশ্ন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-৯:</a:t>
            </a:r>
            <a:r>
              <a:rPr lang="bn-IN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ভরবেগের সংরক্ষন সুত্রটি বিবৃত ও ব্যাখ্যা কর।</a:t>
            </a: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103313"/>
            <a:ext cx="8382000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bn-IN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ভরবেগের সংরক্ষন সুত্রঃ </a:t>
            </a: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একাদিক বস্তুর মধ্যে ক্রিয়া এবং প্রতিক্রিয়া ছাড়া অন্য কোনো বল ক্রিয়া না করলে তাদের মোট রৈখিক ভরবেগের কোনো পরিবর্তন হয় না ।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345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209 L 0.2 0.0009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6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0.13334 -0.0011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 0.00093 L 0.4 -0.0011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11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34 -0.00116 L 0.40834 -0.0020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2" grpId="0" animBg="1"/>
      <p:bldP spid="9" grpId="0" animBg="1"/>
      <p:bldP spid="9" grpId="1" animBg="1"/>
      <p:bldP spid="9" grpId="2" animBg="1"/>
      <p:bldP spid="10" grpId="0"/>
      <p:bldP spid="13" grpId="0"/>
      <p:bldP spid="4" grpId="0" animBg="1"/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647700"/>
            <a:ext cx="812482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85800" y="1685925"/>
            <a:ext cx="1655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n-IN" altLang="en-US" sz="28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সংঘর্ষের পূর্বে</a:t>
            </a:r>
            <a:endParaRPr lang="en-US" altLang="en-US" sz="280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878638" y="1762125"/>
            <a:ext cx="1655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bn-IN" altLang="en-US" sz="280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সংঘর্ষের পরে</a:t>
            </a:r>
            <a:endParaRPr lang="en-US" altLang="en-US" sz="280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9588" y="2327275"/>
            <a:ext cx="8253412" cy="40735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679825" y="2422525"/>
            <a:ext cx="17843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n-US" sz="32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− F</a:t>
            </a:r>
            <a:r>
              <a:rPr lang="en-US" altLang="en-US" sz="32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743200" y="3006725"/>
            <a:ext cx="30210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or, m</a:t>
            </a:r>
            <a:r>
              <a:rPr lang="en-US" altLang="en-US" sz="32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32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− m</a:t>
            </a:r>
            <a:r>
              <a:rPr lang="en-US" altLang="en-US" sz="32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32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513912" y="3555298"/>
            <a:ext cx="5227520" cy="82727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7" name="TextBox 1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37663" y="4415494"/>
            <a:ext cx="4980018" cy="523220"/>
          </a:xfrm>
          <a:prstGeom prst="rect">
            <a:avLst/>
          </a:prstGeom>
          <a:blipFill>
            <a:blip r:embed="rId4"/>
            <a:stretch>
              <a:fillRect l="-2570" t="-12791" b="-30233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8" name="TextBox 1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442449" y="5041570"/>
            <a:ext cx="5370445" cy="52322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9" name="TextBox 1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436454" y="5632429"/>
            <a:ext cx="5304978" cy="52322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82604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3" grpId="0" animBg="1"/>
      <p:bldP spid="11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90993"/>
            <a:ext cx="8153400" cy="76993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44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ভরবেগের সংরক্ষন সূত্রের প্রয়োগ</a:t>
            </a:r>
            <a:endParaRPr lang="en-US" sz="44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60931"/>
            <a:ext cx="3859213" cy="270948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16413" y="1192307"/>
            <a:ext cx="4294187" cy="267811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200kg </a:t>
            </a:r>
            <a:r>
              <a:rPr lang="bn-BD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ভর এবং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50ms</a:t>
            </a:r>
            <a:r>
              <a:rPr lang="en-US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–1</a:t>
            </a:r>
            <a:r>
              <a:rPr lang="bn-BD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বেগের</a:t>
            </a:r>
            <a:endParaRPr lang="en-US" sz="2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একটি বাস ও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100kg </a:t>
            </a:r>
            <a:r>
              <a:rPr lang="bn-BD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ভর এবং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44ms</a:t>
            </a:r>
            <a:r>
              <a:rPr lang="en-US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–1</a:t>
            </a:r>
            <a:r>
              <a:rPr lang="bn-BD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বেগের একটি ট্রাক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একই </a:t>
            </a:r>
            <a:endParaRPr lang="en-US" sz="2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দিকে চলন্ত অবস্থায় একত্রে মিশে </a:t>
            </a:r>
            <a:endParaRPr lang="en-US" sz="2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একটি বস্তুতে পরিনত হলো। </a:t>
            </a:r>
            <a:endParaRPr lang="en-US" sz="2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মিলিত বস্তুর বেগ কত হবে?</a:t>
            </a:r>
            <a:endParaRPr lang="en-US" sz="2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821237" y="3870420"/>
            <a:ext cx="3789363" cy="267765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এখানে</a:t>
            </a:r>
            <a:r>
              <a:rPr lang="en-US" altLang="en-US" sz="28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</a:p>
          <a:p>
            <a:pPr eaLnBrk="1" hangingPunct="1"/>
            <a:r>
              <a:rPr lang="bn-BD" altLang="en-US" sz="28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বাসের </a:t>
            </a:r>
            <a:r>
              <a:rPr lang="bn-BD" altLang="en-US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ভর,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bn-BD" altLang="en-US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=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200kg</a:t>
            </a:r>
            <a:r>
              <a:rPr lang="bn-BD" altLang="en-US" sz="28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bn-BD" altLang="en-US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বাসের বেগ,</a:t>
            </a:r>
            <a:r>
              <a:rPr lang="en-US" altLang="en-US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bn-BD" altLang="en-US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=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50ms</a:t>
            </a:r>
            <a:r>
              <a:rPr lang="en-US" altLang="en-US" sz="28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–1</a:t>
            </a:r>
            <a:r>
              <a:rPr lang="bn-BD" altLang="en-US" sz="28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bn-BD" altLang="en-US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ট্রাকের ভর,</a:t>
            </a:r>
            <a:r>
              <a:rPr lang="en-US" altLang="en-US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n-BD" altLang="en-US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=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100kg</a:t>
            </a:r>
            <a:endParaRPr lang="bn-BD" altLang="en-US" sz="2800" baseline="300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1" hangingPunct="1"/>
            <a:r>
              <a:rPr lang="bn-BD" altLang="en-US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ট্রাকের বেগ,</a:t>
            </a:r>
            <a:r>
              <a:rPr lang="en-US" altLang="en-US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bn-BD" altLang="en-US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=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44ms</a:t>
            </a:r>
            <a:r>
              <a:rPr lang="en-US" altLang="en-US" sz="28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–1</a:t>
            </a:r>
            <a:r>
              <a:rPr lang="bn-BD" altLang="en-US" sz="28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bn-BD" altLang="en-US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মিলিত বস্তুর বেগ=</a:t>
            </a:r>
            <a:r>
              <a:rPr lang="en-US" altLang="en-US" sz="2800" dirty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altLang="en-US" sz="28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–1</a:t>
            </a:r>
            <a:r>
              <a:rPr lang="bn-BD" altLang="en-US" sz="28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bn-BD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bn-BD" altLang="en-US" sz="28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57200" y="3901796"/>
            <a:ext cx="4355072" cy="261610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utonnyMJ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err="1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আমরাজানি</a:t>
            </a:r>
            <a:r>
              <a:rPr lang="en-US" altLang="en-US" sz="24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</a:p>
          <a:p>
            <a:pPr eaLnBrk="1" hangingPunct="1"/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+m</a:t>
            </a:r>
            <a:r>
              <a:rPr lang="en-US" alt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=(m</a:t>
            </a:r>
            <a:r>
              <a:rPr lang="en-US" alt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+m</a:t>
            </a:r>
            <a:r>
              <a:rPr lang="en-US" alt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)v</a:t>
            </a:r>
          </a:p>
          <a:p>
            <a:pPr eaLnBrk="1" hangingPunct="1"/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Or,200×50+100×44=(200+100)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  <a:p>
            <a:pPr eaLnBrk="1" hangingPunct="1"/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Or,10000+4400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(300)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  <a:p>
            <a:pPr eaLnBrk="1" hangingPunct="1"/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0r,300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=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14400</a:t>
            </a:r>
          </a:p>
          <a:p>
            <a:pPr eaLnBrk="1" hangingPunct="1"/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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=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            </a:t>
            </a:r>
            <a:r>
              <a:rPr lang="bn-IN" altLang="en-US" sz="24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উত্তর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 38ms</a:t>
            </a:r>
            <a:r>
              <a:rPr lang="en-US" altLang="en-US" sz="24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–1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98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build="p" animBg="1"/>
      <p:bldP spid="6" grpId="0" build="p" animBg="1"/>
      <p:bldP spid="7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8763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47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lo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10000"/>
            <a:ext cx="4343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81000"/>
            <a:ext cx="8915400" cy="407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44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9" descr="unbalanced_force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675981"/>
            <a:ext cx="8001000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8915399" cy="351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85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n_rc_car_circling_lg_wht[1].g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6075" y="3505200"/>
            <a:ext cx="3857625" cy="3095625"/>
          </a:xfrm>
        </p:spPr>
      </p:pic>
      <p:pic>
        <p:nvPicPr>
          <p:cNvPr id="6" name="Content Placeholder 5" descr="roullette.gi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4610" y="3433202"/>
            <a:ext cx="4060825" cy="31242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93450"/>
            <a:ext cx="8925318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75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3540_209219365774991_2778376_n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1" y="3615033"/>
            <a:ext cx="3996342" cy="2861967"/>
          </a:xfrm>
          <a:effectLst>
            <a:softEdge rad="112500"/>
          </a:effectLst>
        </p:spPr>
      </p:pic>
      <p:pic>
        <p:nvPicPr>
          <p:cNvPr id="6" name="Content Placeholder 5" descr="Examples_of_Unbalanced_forces_2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3618742"/>
            <a:ext cx="4038600" cy="2858258"/>
          </a:xfrm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29" y="560672"/>
            <a:ext cx="8907028" cy="30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48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plow.g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4660900"/>
            <a:ext cx="3049588" cy="2097088"/>
          </a:xfrm>
        </p:spPr>
      </p:pic>
      <p:pic>
        <p:nvPicPr>
          <p:cNvPr id="6" name="Content Placeholder 5" descr="New-2012-Force-Gurkha-Trax-3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4172044"/>
            <a:ext cx="3429000" cy="2576325"/>
          </a:xfrm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29" y="228600"/>
            <a:ext cx="8913124" cy="47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72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8392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19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2514600" y="304800"/>
            <a:ext cx="4191000" cy="58477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ঘর্ষণ কীভাবে গতি নিয়ন্ত্রন করে?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29" name="Object 28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1800848"/>
              </p:ext>
            </p:extLst>
          </p:nvPr>
        </p:nvGraphicFramePr>
        <p:xfrm>
          <a:off x="3452813" y="1670050"/>
          <a:ext cx="2009775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Packager Shell Object" showAsIcon="1" r:id="rId4" imgW="1269360" imgH="491040" progId="Package">
                  <p:embed/>
                </p:oleObj>
              </mc:Choice>
              <mc:Fallback>
                <p:oleObj name="Packager Shell Object" showAsIcon="1" r:id="rId4" imgW="1269360" imgH="491040" progId="Package">
                  <p:embed/>
                  <p:pic>
                    <p:nvPicPr>
                      <p:cNvPr id="29" name="Object 28">
                        <a:hlinkClick r:id="" action="ppaction://ole?verb=0"/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2813" y="1670050"/>
                        <a:ext cx="2009775" cy="776288"/>
                      </a:xfrm>
                      <a:prstGeom prst="rect">
                        <a:avLst/>
                      </a:prstGeom>
                      <a:blipFill dpi="0" rotWithShape="1">
                        <a:blip r:embed="rId6"/>
                        <a:srcRect/>
                        <a:stretch>
                          <a:fillRect/>
                        </a:stretch>
                      </a:blip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29" descr="vlcsnap-2015-04-22-18h52m57s250.jpg"/>
          <p:cNvPicPr>
            <a:picLocks noChangeAspect="1"/>
          </p:cNvPicPr>
          <p:nvPr/>
        </p:nvPicPr>
        <p:blipFill>
          <a:blip r:embed="rId7" cstate="print"/>
          <a:srcRect l="15000" t="7037" r="12500" b="23333"/>
          <a:stretch>
            <a:fillRect/>
          </a:stretch>
        </p:blipFill>
        <p:spPr>
          <a:xfrm>
            <a:off x="457200" y="1532513"/>
            <a:ext cx="6308388" cy="340798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09600" y="1828800"/>
            <a:ext cx="6210300" cy="3581400"/>
            <a:chOff x="6317530" y="1082322"/>
            <a:chExt cx="5715000" cy="3276600"/>
          </a:xfrm>
        </p:grpSpPr>
        <p:pic>
          <p:nvPicPr>
            <p:cNvPr id="7" name="Picture 6" descr="vlcsnap-2015-04-22-18h54m48s198.jpg"/>
            <p:cNvPicPr>
              <a:picLocks noChangeAspect="1"/>
            </p:cNvPicPr>
            <p:nvPr/>
          </p:nvPicPr>
          <p:blipFill>
            <a:blip r:embed="rId8" cstate="print"/>
            <a:srcRect l="10833" t="26296" r="26666" b="10000"/>
            <a:stretch>
              <a:fillRect/>
            </a:stretch>
          </p:blipFill>
          <p:spPr>
            <a:xfrm>
              <a:off x="6317530" y="1082322"/>
              <a:ext cx="5715000" cy="32766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9793664" y="1385711"/>
              <a:ext cx="1981200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089850" y="3691466"/>
              <a:ext cx="914400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362200" y="914400"/>
            <a:ext cx="6400799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খাঁজগুলো মিলিয়ে গেলে আমাদের কী করা উচিত?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524000" y="914400"/>
            <a:ext cx="7305608" cy="1837313"/>
            <a:chOff x="1524000" y="482025"/>
            <a:chExt cx="7305608" cy="1837313"/>
          </a:xfrm>
        </p:grpSpPr>
        <p:grpSp>
          <p:nvGrpSpPr>
            <p:cNvPr id="25" name="Group 24"/>
            <p:cNvGrpSpPr/>
            <p:nvPr/>
          </p:nvGrpSpPr>
          <p:grpSpPr>
            <a:xfrm>
              <a:off x="1524000" y="990600"/>
              <a:ext cx="2162176" cy="1328738"/>
              <a:chOff x="1524000" y="990600"/>
              <a:chExt cx="2162176" cy="1328738"/>
            </a:xfrm>
          </p:grpSpPr>
          <p:cxnSp>
            <p:nvCxnSpPr>
              <p:cNvPr id="21" name="Straight Arrow Connector 20"/>
              <p:cNvCxnSpPr/>
              <p:nvPr/>
            </p:nvCxnSpPr>
            <p:spPr>
              <a:xfrm flipH="1">
                <a:off x="1524000" y="990600"/>
                <a:ext cx="2162176" cy="1328738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3429000" y="990600"/>
                <a:ext cx="152400" cy="1023938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3124200" y="482025"/>
              <a:ext cx="5705408" cy="584775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bn-BD" sz="3200" dirty="0" smtClean="0">
                  <a:latin typeface="NikoshBAN" pitchFamily="2" charset="0"/>
                  <a:cs typeface="NikoshBAN" pitchFamily="2" charset="0"/>
                </a:rPr>
                <a:t>গাড়ির চাকায় খাঁজগুলো কেনো দেয়া হয়েছে?</a:t>
              </a:r>
              <a:endParaRPr lang="en-US" sz="3200" dirty="0" smtClean="0"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310360" y="914400"/>
            <a:ext cx="401424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খাঁজগুলো না থাকলে কী হতো?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09800" y="1219200"/>
            <a:ext cx="3482043" cy="58477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কোন সাইকেল দ্রুত চলছে?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67000" y="1219200"/>
            <a:ext cx="2779928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দ্রুত চলার কারণ কী?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14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9" grpId="0" animBg="1"/>
      <p:bldP spid="18" grpId="0" animBg="1"/>
      <p:bldP spid="32" grpId="0" animBg="1"/>
      <p:bldP spid="3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vlcsnap-2015-04-22-18h52m29s22.jpg"/>
          <p:cNvPicPr>
            <a:picLocks noChangeAspect="1"/>
          </p:cNvPicPr>
          <p:nvPr/>
        </p:nvPicPr>
        <p:blipFill>
          <a:blip r:embed="rId3" cstate="print"/>
          <a:srcRect l="24167" t="12963" r="9167" b="10000"/>
          <a:stretch>
            <a:fillRect/>
          </a:stretch>
        </p:blipFill>
        <p:spPr>
          <a:xfrm>
            <a:off x="914400" y="1600200"/>
            <a:ext cx="6781800" cy="440817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1" name="Picture 10" descr="car-photo-2000-lexus-gs300-20x8-5-zone-iii-chrome-wheels-rotora-big-brake-ki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71600" y="1600200"/>
            <a:ext cx="5920018" cy="4419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14400" y="457200"/>
            <a:ext cx="7315200" cy="58477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গতি নিয়ন্ত্রনের জন্য আর কী কী ব্যবস্থা গ্রহণ করতে পারি? 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 descr="vlcsnap-2015-04-22-18h49m57s246.jpg"/>
          <p:cNvPicPr>
            <a:picLocks noChangeAspect="1"/>
          </p:cNvPicPr>
          <p:nvPr/>
        </p:nvPicPr>
        <p:blipFill>
          <a:blip r:embed="rId5" cstate="print"/>
          <a:srcRect t="12963" r="48333" b="7037"/>
          <a:stretch>
            <a:fillRect/>
          </a:stretch>
        </p:blipFill>
        <p:spPr>
          <a:xfrm>
            <a:off x="1676400" y="1447800"/>
            <a:ext cx="5257800" cy="457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1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4724400"/>
            <a:ext cx="83820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উপরের দৃশ্যে কোন কোন ঘর্ষণ রয়েছে যুক্তিসহ উল্লেখ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।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07258" y="381000"/>
            <a:ext cx="2329484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bn-BD" sz="4000" spc="300" dirty="0" smtClean="0">
                <a:latin typeface="NikoshBAN" pitchFamily="2" charset="0"/>
                <a:cs typeface="NikoshBAN" pitchFamily="2" charset="0"/>
              </a:rPr>
              <a:t>দলগত কাজ</a:t>
            </a:r>
            <a:endParaRPr lang="en-US" sz="4000" spc="3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9" name="Picture 28" descr="Bicycle_4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088886"/>
            <a:ext cx="8382000" cy="3509784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4432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304800" y="1600200"/>
            <a:ext cx="65429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যখন তুমি স্কেটবোর্ডের‍ উপর দাড়াও এবং সামনের দিকে ধাক্কা দাও তখন কি ঘটে?</a:t>
            </a:r>
            <a:r>
              <a:rPr lang="en-US" sz="2800" b="0" dirty="0" smtClean="0">
                <a:latin typeface="NikoshBAN" pitchFamily="2" charset="0"/>
                <a:cs typeface="NikoshBAN" pitchFamily="2" charset="0"/>
              </a:rPr>
              <a:t>  </a:t>
            </a:r>
            <a:endParaRPr lang="en-US" sz="2800" b="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3657600" y="4253026"/>
            <a:ext cx="5257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যখন তুমি জুতা পরে হাট তখন কি ঘটে? </a:t>
            </a:r>
            <a:endParaRPr lang="en-US" sz="3200" b="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0901" name="Picture 5" descr="MCj03978690000[1]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934200" y="1676400"/>
            <a:ext cx="1619250" cy="1676400"/>
          </a:xfrm>
          <a:noFill/>
        </p:spPr>
      </p:pic>
      <p:pic>
        <p:nvPicPr>
          <p:cNvPr id="80902" name="Picture 6" descr="MCHM00383_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038600"/>
            <a:ext cx="2590800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5819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/>
      <p:bldP spid="8090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834086" y="627182"/>
            <a:ext cx="1675459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400" i="1" spc="300" dirty="0" err="1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4400" i="1" spc="3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2400" y="1706940"/>
            <a:ext cx="8915400" cy="15696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২। কোন ধরনের ঘর্ষণ বল সবচেয়ে বেশি?</a:t>
            </a:r>
            <a:endParaRPr lang="en-US" sz="3200" dirty="0" smtClean="0"/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  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(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)</a:t>
            </a:r>
            <a:r>
              <a:rPr lang="en-US" sz="3200" dirty="0" smtClean="0"/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পিছলানো ঘর্ষণ</a:t>
            </a:r>
            <a:r>
              <a:rPr lang="en-US" sz="3200" dirty="0" smtClean="0"/>
              <a:t>                        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(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খ)</a:t>
            </a:r>
            <a:r>
              <a:rPr lang="en-US" sz="3200" dirty="0" smtClean="0"/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আবর্ত ঘর্ষণ</a:t>
            </a:r>
            <a:r>
              <a:rPr lang="en-US" sz="3200" dirty="0" smtClean="0"/>
              <a:t> </a:t>
            </a:r>
          </a:p>
          <a:p>
            <a:r>
              <a:rPr lang="bn-BD" sz="3200" dirty="0" smtClean="0"/>
              <a:t>   </a:t>
            </a:r>
            <a:r>
              <a:rPr lang="en-US" sz="3200" dirty="0" smtClean="0"/>
              <a:t>(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গ</a:t>
            </a:r>
            <a:r>
              <a:rPr lang="en-US" sz="3200" dirty="0" smtClean="0"/>
              <a:t>)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স্থিতি ঘর্ষণ</a:t>
            </a:r>
            <a:r>
              <a:rPr lang="en-US" sz="3200" dirty="0" smtClean="0"/>
              <a:t>                       </a:t>
            </a:r>
            <a:r>
              <a:rPr lang="bn-BD" sz="3200" dirty="0" smtClean="0"/>
              <a:t>    </a:t>
            </a:r>
            <a:r>
              <a:rPr lang="en-US" sz="3200" dirty="0" smtClean="0"/>
              <a:t> </a:t>
            </a:r>
            <a:r>
              <a:rPr lang="bn-IN" sz="3200" dirty="0" smtClean="0"/>
              <a:t>  </a:t>
            </a:r>
            <a:r>
              <a:rPr lang="en-US" sz="3200" dirty="0" smtClean="0"/>
              <a:t>(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ঘ</a:t>
            </a:r>
            <a:r>
              <a:rPr lang="en-US" sz="3200" dirty="0" smtClean="0"/>
              <a:t>)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প্রবাহী ঘর্ষণ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32" name="TextBox 31"/>
          <p:cNvSpPr txBox="1"/>
          <p:nvPr/>
        </p:nvSpPr>
        <p:spPr>
          <a:xfrm>
            <a:off x="152400" y="3312459"/>
            <a:ext cx="8915400" cy="15696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৩। সড়ক দূর্ঘটনার জন্য নিচের কোনটি সবচেয়ে বেশি দায়ী? </a:t>
            </a:r>
            <a:endParaRPr lang="en-US" sz="3200" dirty="0" smtClean="0"/>
          </a:p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(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)</a:t>
            </a:r>
            <a:r>
              <a:rPr lang="en-US" sz="3200" dirty="0" smtClean="0"/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মসৃন রাস্তা</a:t>
            </a:r>
            <a:r>
              <a:rPr lang="en-US" sz="3200" dirty="0" smtClean="0"/>
              <a:t>    </a:t>
            </a:r>
            <a:r>
              <a:rPr lang="bn-BD" sz="3200" dirty="0" smtClean="0"/>
              <a:t>             </a:t>
            </a:r>
            <a:r>
              <a:rPr lang="en-US" sz="3200" dirty="0" smtClean="0"/>
              <a:t>    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(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খ)</a:t>
            </a:r>
            <a:r>
              <a:rPr lang="en-US" sz="3200" dirty="0" smtClean="0"/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চাকার খাঁজ মিলিয়ে গেছে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3200" dirty="0" smtClean="0"/>
              <a:t> </a:t>
            </a:r>
            <a:r>
              <a:rPr lang="en-US" sz="3200" dirty="0" smtClean="0"/>
              <a:t>(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গ</a:t>
            </a:r>
            <a:r>
              <a:rPr lang="en-US" sz="3200" dirty="0" smtClean="0"/>
              <a:t>)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অমসৃন রাস্তা      </a:t>
            </a:r>
            <a:r>
              <a:rPr lang="en-US" sz="3200" dirty="0" smtClean="0"/>
              <a:t>   </a:t>
            </a:r>
            <a:r>
              <a:rPr lang="bn-BD" sz="3200" dirty="0" smtClean="0"/>
              <a:t>       </a:t>
            </a:r>
            <a:r>
              <a:rPr lang="en-US" sz="3200" dirty="0" smtClean="0"/>
              <a:t> (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ঘ</a:t>
            </a:r>
            <a:r>
              <a:rPr lang="en-US" sz="3200" dirty="0" smtClean="0"/>
              <a:t>)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গাড়ির</a:t>
            </a:r>
            <a:r>
              <a:rPr lang="bn-BD" sz="3200" dirty="0" smtClean="0"/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গতিবেগ</a:t>
            </a:r>
            <a:endParaRPr lang="en-US" sz="3200" dirty="0"/>
          </a:p>
        </p:txBody>
      </p:sp>
      <p:sp>
        <p:nvSpPr>
          <p:cNvPr id="34" name="Oval 33"/>
          <p:cNvSpPr/>
          <p:nvPr/>
        </p:nvSpPr>
        <p:spPr>
          <a:xfrm>
            <a:off x="569259" y="2787838"/>
            <a:ext cx="409903" cy="40990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173303" y="4401335"/>
            <a:ext cx="409903" cy="40990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0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1" grpId="0" animBg="1"/>
      <p:bldP spid="31" grpId="1" animBg="1"/>
      <p:bldP spid="32" grpId="0" animBg="1"/>
      <p:bldP spid="34" grpId="0" animBg="1"/>
      <p:bldP spid="3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24000" y="381000"/>
            <a:ext cx="7620000" cy="19812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ahoma" pitchFamily="34" charset="0"/>
              </a:rPr>
              <a:t>15</a:t>
            </a:r>
            <a:r>
              <a:rPr lang="en-US" sz="3400" dirty="0" smtClean="0">
                <a:latin typeface="NikoshBAN" pitchFamily="2" charset="0"/>
                <a:cs typeface="NikoshBAN" pitchFamily="2" charset="0"/>
              </a:rPr>
              <a:t> kg</a:t>
            </a:r>
            <a:r>
              <a:rPr lang="bn-BD" sz="340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400" smtClean="0">
                <a:latin typeface="NikoshBAN" pitchFamily="2" charset="0"/>
                <a:cs typeface="NikoshBAN" pitchFamily="2" charset="0"/>
              </a:rPr>
              <a:t>m/s </a:t>
            </a:r>
            <a:r>
              <a:rPr lang="bn-BD" sz="3400" dirty="0" smtClean="0">
                <a:latin typeface="NikoshBAN" pitchFamily="2" charset="0"/>
                <a:cs typeface="NikoshBAN" pitchFamily="2" charset="0"/>
              </a:rPr>
              <a:t>ভরবেগ বিশিষ্ট একটি বল </a:t>
            </a:r>
            <a:r>
              <a:rPr lang="en-US" sz="3600" dirty="0"/>
              <a:t>30</a:t>
            </a:r>
            <a:r>
              <a:rPr lang="en-US" sz="3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400" dirty="0">
                <a:latin typeface="NikoshBAN" pitchFamily="2" charset="0"/>
                <a:cs typeface="NikoshBAN" pitchFamily="2" charset="0"/>
              </a:rPr>
              <a:t>m/s </a:t>
            </a:r>
            <a:r>
              <a:rPr lang="bn-BD" sz="3400" dirty="0" smtClean="0">
                <a:latin typeface="NikoshBAN" pitchFamily="2" charset="0"/>
                <a:cs typeface="NikoshBAN" pitchFamily="2" charset="0"/>
              </a:rPr>
              <a:t>বেগে ঘুরছে। এর ভর কত?</a:t>
            </a:r>
            <a:r>
              <a:rPr lang="en-US" sz="3400" b="1" dirty="0" smtClean="0"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15363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2133600"/>
            <a:ext cx="1905000" cy="390683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600" b="1" dirty="0" smtClean="0">
                <a:latin typeface="Tahoma" pitchFamily="34" charset="0"/>
              </a:rPr>
              <a:t>A. </a:t>
            </a:r>
            <a:r>
              <a:rPr lang="en-US" sz="2600" dirty="0" smtClean="0">
                <a:latin typeface="Tahoma" pitchFamily="34" charset="0"/>
              </a:rPr>
              <a:t>45 kg</a:t>
            </a:r>
            <a:r>
              <a:rPr lang="en-US" sz="2600" b="1" dirty="0" smtClean="0">
                <a:latin typeface="Tahoma" pitchFamily="34" charset="0"/>
              </a:rPr>
              <a:t/>
            </a:r>
            <a:br>
              <a:rPr lang="en-US" sz="2600" b="1" dirty="0" smtClean="0">
                <a:latin typeface="Tahoma" pitchFamily="34" charset="0"/>
              </a:rPr>
            </a:br>
            <a:endParaRPr lang="en-US" sz="2600" b="1" dirty="0" smtClean="0">
              <a:latin typeface="Tahoma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sz="2600" b="1" dirty="0" smtClean="0">
                <a:latin typeface="Tahoma" pitchFamily="34" charset="0"/>
              </a:rPr>
              <a:t>B. </a:t>
            </a:r>
            <a:r>
              <a:rPr lang="en-US" sz="2600" dirty="0" smtClean="0">
                <a:latin typeface="Tahoma" pitchFamily="34" charset="0"/>
              </a:rPr>
              <a:t>15 kg</a:t>
            </a:r>
          </a:p>
          <a:p>
            <a:pPr eaLnBrk="1" hangingPunct="1">
              <a:buFont typeface="Wingdings" pitchFamily="2" charset="2"/>
              <a:buNone/>
            </a:pPr>
            <a:endParaRPr lang="en-US" sz="2600" dirty="0" smtClean="0">
              <a:latin typeface="Tahoma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sz="2600" b="1" dirty="0" smtClean="0">
                <a:latin typeface="Tahoma" pitchFamily="34" charset="0"/>
              </a:rPr>
              <a:t>C. </a:t>
            </a:r>
            <a:r>
              <a:rPr lang="en-US" sz="2600" dirty="0" smtClean="0">
                <a:latin typeface="Tahoma" pitchFamily="34" charset="0"/>
              </a:rPr>
              <a:t>2.0 kg</a:t>
            </a:r>
          </a:p>
          <a:p>
            <a:pPr eaLnBrk="1" hangingPunct="1">
              <a:buFont typeface="Wingdings" pitchFamily="2" charset="2"/>
              <a:buNone/>
            </a:pPr>
            <a:endParaRPr lang="en-US" sz="2600" b="1" dirty="0" smtClean="0">
              <a:latin typeface="Tahoma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sz="2600" b="1" dirty="0" smtClean="0">
                <a:latin typeface="Tahoma" pitchFamily="34" charset="0"/>
              </a:rPr>
              <a:t>D.</a:t>
            </a:r>
            <a:r>
              <a:rPr lang="en-US" sz="2600" dirty="0" smtClean="0">
                <a:latin typeface="Tahoma" pitchFamily="34" charset="0"/>
              </a:rPr>
              <a:t> 0.5 kg</a:t>
            </a:r>
          </a:p>
        </p:txBody>
      </p:sp>
      <p:pic>
        <p:nvPicPr>
          <p:cNvPr id="166916" name="Picture 1028" descr="j030148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834">
            <a:off x="5743555" y="2487441"/>
            <a:ext cx="2617788" cy="2078038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69688"/>
            <a:ext cx="734568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62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69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7700"/>
            <a:ext cx="51054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1214438" y="838200"/>
            <a:ext cx="2486025" cy="1774825"/>
          </a:xfrm>
          <a:prstGeom prst="wedgeEllipseCallout">
            <a:avLst>
              <a:gd name="adj1" fmla="val -21382"/>
              <a:gd name="adj2" fmla="val 67883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4419600" y="1524000"/>
            <a:ext cx="4191000" cy="1652588"/>
          </a:xfrm>
          <a:prstGeom prst="wedgeRectCallout">
            <a:avLst>
              <a:gd name="adj1" fmla="val -83923"/>
              <a:gd name="adj2" fmla="val 81773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03271" y="1636933"/>
            <a:ext cx="400733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জানালা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দৃশ্য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কম্পিউটার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সারাবিশ্ব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2987" y="947384"/>
            <a:ext cx="2362199" cy="2509736"/>
          </a:xfrm>
          <a:prstGeom prst="rect">
            <a:avLst/>
          </a:prstGeom>
        </p:spPr>
        <p:txBody>
          <a:bodyPr>
            <a:prstTxWarp prst="textArchUpPour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ডিজিটাল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 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7415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7700"/>
            <a:ext cx="51054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1214438" y="838200"/>
            <a:ext cx="2486025" cy="1774825"/>
          </a:xfrm>
          <a:prstGeom prst="wedgeEllipseCallout">
            <a:avLst>
              <a:gd name="adj1" fmla="val -21382"/>
              <a:gd name="adj2" fmla="val 67883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4038600" y="1535112"/>
            <a:ext cx="4952999" cy="1284288"/>
          </a:xfrm>
          <a:prstGeom prst="wedgeRectCallout">
            <a:avLst>
              <a:gd name="adj1" fmla="val -70901"/>
              <a:gd name="adj2" fmla="val 133078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4800" y="1636933"/>
            <a:ext cx="48767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শতভাগ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অনলাইন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শিক্ষা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কার্যক্রম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চালু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হলে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,</a:t>
            </a:r>
            <a:endParaRPr lang="en-US" sz="2800" kern="0" dirty="0">
              <a:blipFill>
                <a:blip r:embed="rId3"/>
                <a:stretch>
                  <a:fillRect/>
                </a:stretch>
              </a:blipFill>
              <a:effectLst>
                <a:glow rad="127000">
                  <a:srgbClr val="E7E6E6">
                    <a:lumMod val="90000"/>
                  </a:srgb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ফেলের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হার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শূন্যের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কোটায়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যাবে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চলে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r>
              <a:rPr lang="bn-IN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" kern="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2987" y="947384"/>
            <a:ext cx="2362199" cy="2509736"/>
          </a:xfrm>
          <a:prstGeom prst="rect">
            <a:avLst/>
          </a:prstGeom>
        </p:spPr>
        <p:txBody>
          <a:bodyPr>
            <a:prstTxWarp prst="textArchUpPour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ডিজিটাল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 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33306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9507">
            <a:off x="1183316" y="610628"/>
            <a:ext cx="2823165" cy="22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616" y="648230"/>
            <a:ext cx="2468563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97212"/>
            <a:ext cx="5257800" cy="360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62000"/>
            <a:ext cx="5816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572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457200"/>
            <a:ext cx="6534150" cy="23083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0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 </a:t>
            </a: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আল্লাহ্‌ আমাদের উপর সহায় হউন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আজ এ পর্যন্তই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খোদা হাফেজ।</a:t>
            </a:r>
            <a:endParaRPr lang="en-US" sz="4800" b="1" dirty="0">
              <a:ln w="11430"/>
              <a:solidFill>
                <a:srgbClr val="CC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2533650"/>
            <a:ext cx="6934200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7705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86106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31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84138"/>
            <a:ext cx="3124200" cy="830262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ছবিগুলো</a:t>
            </a:r>
            <a:r>
              <a:rPr lang="en-US" sz="4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দেখ</a:t>
            </a:r>
            <a:endParaRPr lang="en-US" sz="4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6" name="Picture 2" descr="C:\Program Files (x86)\Microsoft Office\MEDIA\CAGCAT10\j0301050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031875"/>
            <a:ext cx="4087812" cy="2625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7988" y="3886200"/>
            <a:ext cx="4087812" cy="2624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4648200" y="2057400"/>
            <a:ext cx="1371600" cy="609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648200" y="4953000"/>
            <a:ext cx="1371600" cy="609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1863725"/>
            <a:ext cx="2514600" cy="101600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স্থিতিশীল</a:t>
            </a:r>
            <a:endParaRPr lang="en-US" sz="60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4724400"/>
            <a:ext cx="2514600" cy="110807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গতিশীল</a:t>
            </a:r>
            <a:endParaRPr lang="en-US" sz="66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780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76200"/>
            <a:ext cx="3200400" cy="70802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লক্ষকর</a:t>
            </a:r>
            <a:endParaRPr lang="en-US" sz="40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02106"/>
            <a:ext cx="8839200" cy="21604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962024"/>
            <a:ext cx="4495800" cy="22104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3200400" y="5715000"/>
            <a:ext cx="3124200" cy="1016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স্থিতি</a:t>
            </a:r>
            <a:r>
              <a:rPr lang="en-US" sz="6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জড়তা</a:t>
            </a:r>
            <a:endParaRPr lang="en-US" sz="60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0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609600" y="3668222"/>
            <a:ext cx="102108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driv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5155">
            <a:off x="3929063" y="2098675"/>
            <a:ext cx="71278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arBla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44700"/>
            <a:ext cx="4572000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505200" y="3797300"/>
            <a:ext cx="1909763" cy="6461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স্থিতি</a:t>
            </a:r>
            <a:r>
              <a:rPr lang="en-US" sz="36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জড়তা</a:t>
            </a:r>
            <a:endParaRPr lang="en-US" sz="36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647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repeatCount="indefinite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0.825 -3.7037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5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.00694 L 0.81458 0.0069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2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762000" y="3404998"/>
            <a:ext cx="102108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 descr="driv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5155">
            <a:off x="-2624138" y="1884363"/>
            <a:ext cx="7127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arBla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600" y="1781175"/>
            <a:ext cx="4572000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opy of old_man_walking_slow.ps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019175"/>
            <a:ext cx="159067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38600" y="3686175"/>
            <a:ext cx="1758950" cy="646113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গতি</a:t>
            </a:r>
            <a:r>
              <a:rPr lang="en-US" sz="36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জড়তা</a:t>
            </a:r>
            <a:endParaRPr lang="en-US" sz="36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037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.825 2.22222E-6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5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0.81459 3.7037E-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505</Words>
  <Application>Microsoft Office PowerPoint</Application>
  <PresentationFormat>On-screen Show (4:3)</PresentationFormat>
  <Paragraphs>112</Paragraphs>
  <Slides>49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5" baseType="lpstr">
      <vt:lpstr>Verdana</vt:lpstr>
      <vt:lpstr>Calibri</vt:lpstr>
      <vt:lpstr>Book Antiqua</vt:lpstr>
      <vt:lpstr>Wingdings</vt:lpstr>
      <vt:lpstr>PMingLiU</vt:lpstr>
      <vt:lpstr>Arial</vt:lpstr>
      <vt:lpstr>NikoshBAN</vt:lpstr>
      <vt:lpstr>Vrinda</vt:lpstr>
      <vt:lpstr>Times New Roman</vt:lpstr>
      <vt:lpstr>SutonnyMJ</vt:lpstr>
      <vt:lpstr>Tahoma</vt:lpstr>
      <vt:lpstr>Garamond</vt:lpstr>
      <vt:lpstr>Symbol</vt:lpstr>
      <vt:lpstr>Office Theme</vt:lpstr>
      <vt:lpstr>3_Office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15 kg m/s ভরবেগ বিশিষ্ট একটি বল 30 m/s বেগে ঘুরছে। এর ভর কত?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98</cp:revision>
  <dcterms:created xsi:type="dcterms:W3CDTF">2006-08-16T00:00:00Z</dcterms:created>
  <dcterms:modified xsi:type="dcterms:W3CDTF">2024-12-03T15:52:17Z</dcterms:modified>
</cp:coreProperties>
</file>